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2177-DC71-45DB-8120-8491AEE08EFB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91B27-54D8-452D-9924-C03F76E71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27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2177-DC71-45DB-8120-8491AEE08EFB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91B27-54D8-452D-9924-C03F76E71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70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2177-DC71-45DB-8120-8491AEE08EFB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91B27-54D8-452D-9924-C03F76E71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1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2177-DC71-45DB-8120-8491AEE08EFB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91B27-54D8-452D-9924-C03F76E71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12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2177-DC71-45DB-8120-8491AEE08EFB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91B27-54D8-452D-9924-C03F76E71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66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2177-DC71-45DB-8120-8491AEE08EFB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91B27-54D8-452D-9924-C03F76E71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076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2177-DC71-45DB-8120-8491AEE08EFB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91B27-54D8-452D-9924-C03F76E71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23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2177-DC71-45DB-8120-8491AEE08EFB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91B27-54D8-452D-9924-C03F76E71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33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2177-DC71-45DB-8120-8491AEE08EFB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91B27-54D8-452D-9924-C03F76E71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97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2177-DC71-45DB-8120-8491AEE08EFB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91B27-54D8-452D-9924-C03F76E71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2177-DC71-45DB-8120-8491AEE08EFB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91B27-54D8-452D-9924-C03F76E71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32177-DC71-45DB-8120-8491AEE08EFB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91B27-54D8-452D-9924-C03F76E71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77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mnesty.org.ru/sites/default/files/34_002_2014_FTMRus.pdf" TargetMode="External"/><Relationship Id="rId2" Type="http://schemas.openxmlformats.org/officeDocument/2006/relationships/hyperlink" Target="mailto:natalia.prilutskaya@amnesty.or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26904"/>
            <a:ext cx="9144000" cy="2387600"/>
          </a:xfrm>
        </p:spPr>
        <p:txBody>
          <a:bodyPr/>
          <a:lstStyle/>
          <a:p>
            <a:r>
              <a:rPr lang="en-GB" dirty="0" smtClean="0"/>
              <a:t>Amnesty International </a:t>
            </a:r>
            <a:br>
              <a:rPr lang="en-GB" dirty="0" smtClean="0"/>
            </a:br>
            <a:r>
              <a:rPr lang="ru-RU" dirty="0" smtClean="0"/>
              <a:t>Международная Амнистия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34323"/>
            <a:ext cx="9144000" cy="1655762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Петер Бененсон </a:t>
            </a:r>
          </a:p>
          <a:p>
            <a:r>
              <a:rPr lang="ru-RU" dirty="0" smtClean="0"/>
              <a:t>1961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028" y="3096754"/>
            <a:ext cx="2524125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45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представляет собой Международная Амнистия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Международная Амнистия </a:t>
            </a:r>
            <a:r>
              <a:rPr lang="ru-RU" dirty="0"/>
              <a:t>- всемирное движение людей, выступающих за защиту и соблюдение общепризнанных прав человека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Около 7  миллионов людей присоединились к нашим акциям в прошлом году</a:t>
            </a:r>
          </a:p>
          <a:p>
            <a:r>
              <a:rPr lang="ru-RU" dirty="0" smtClean="0"/>
              <a:t>Финанцируемся насчет членских взносов и пожертвований общественности</a:t>
            </a:r>
          </a:p>
          <a:p>
            <a:r>
              <a:rPr lang="ru-RU" dirty="0" smtClean="0"/>
              <a:t>Независима от политических партий и какого либо правительство – нас все критикуют</a:t>
            </a:r>
          </a:p>
        </p:txBody>
      </p:sp>
    </p:spTree>
    <p:extLst>
      <p:ext uri="{BB962C8B-B14F-4D97-AF65-F5344CB8AC3E}">
        <p14:creationId xmlns:p14="http://schemas.microsoft.com/office/powerpoint/2010/main" val="1872803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мы делаем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AMNESTY INTERNATIONAL видит будущее мира таким, что все люди в нём пользуются всеми правами, закреплёнными во Всеобщей декларации прав человека и в других международных инструментах в области прав человека.</a:t>
            </a:r>
          </a:p>
          <a:p>
            <a:r>
              <a:rPr lang="ru-RU" dirty="0"/>
              <a:t>Чтобы приблизить это будущее, AMNESTY INTERNATIONAL реализует свою миссию, предпринимая исследования и меры, направленные на недопущение и прекращение грубых нарушений этих прав.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856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Достижения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Работа с межправительственными организациям</a:t>
            </a:r>
          </a:p>
          <a:p>
            <a:r>
              <a:rPr lang="ru-RU" dirty="0" smtClean="0"/>
              <a:t>Конвенция против пыток специальный докладчик ООН против пыток</a:t>
            </a:r>
          </a:p>
          <a:p>
            <a:r>
              <a:rPr lang="ru-RU" dirty="0" smtClean="0"/>
              <a:t>Стамбульский Протокол</a:t>
            </a:r>
          </a:p>
          <a:p>
            <a:pPr marL="0" indent="0">
              <a:buNone/>
            </a:pPr>
            <a:r>
              <a:rPr lang="ru-RU" dirty="0" smtClean="0"/>
              <a:t>Кампания в защиту жертв нарушений</a:t>
            </a:r>
          </a:p>
          <a:p>
            <a:pPr marL="0" indent="0">
              <a:buNone/>
            </a:pPr>
            <a:r>
              <a:rPr lang="ru-RU" dirty="0" smtClean="0"/>
              <a:t>Алесь Беляцский (Беларусь)</a:t>
            </a:r>
          </a:p>
          <a:p>
            <a:pPr marL="0" indent="0">
              <a:buNone/>
            </a:pPr>
            <a:r>
              <a:rPr lang="ru-RU" dirty="0" smtClean="0"/>
              <a:t>Альберт Вудфокс вышел на свободу 19 февраля 2016, </a:t>
            </a:r>
            <a:r>
              <a:rPr lang="ru-RU" dirty="0"/>
              <a:t>в день своего </a:t>
            </a:r>
            <a:r>
              <a:rPr lang="ru-RU" dirty="0" smtClean="0"/>
              <a:t>69-летия</a:t>
            </a:r>
            <a:r>
              <a:rPr lang="ru-RU" dirty="0"/>
              <a:t>, </a:t>
            </a:r>
            <a:r>
              <a:rPr lang="ru-RU" dirty="0" smtClean="0"/>
              <a:t>44 </a:t>
            </a:r>
            <a:r>
              <a:rPr lang="ru-RU" dirty="0"/>
              <a:t>года </a:t>
            </a:r>
            <a:r>
              <a:rPr lang="ru-RU" dirty="0" smtClean="0"/>
              <a:t>провел в </a:t>
            </a:r>
            <a:r>
              <a:rPr lang="ru-RU" dirty="0"/>
              <a:t>одиночную </a:t>
            </a:r>
            <a:r>
              <a:rPr lang="ru-RU" dirty="0" smtClean="0"/>
              <a:t>камеру в Луизиана.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539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Нобелевская премия мира 1977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164" y="1851383"/>
            <a:ext cx="2447627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873" y="2417137"/>
            <a:ext cx="6729927" cy="378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06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231" y="500062"/>
            <a:ext cx="10515600" cy="1325563"/>
          </a:xfrm>
        </p:spPr>
        <p:txBody>
          <a:bodyPr/>
          <a:lstStyle/>
          <a:p>
            <a:r>
              <a:rPr lang="ru-RU" dirty="0" smtClean="0"/>
              <a:t>Контакты и линки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Amnesty International </a:t>
            </a:r>
            <a:r>
              <a:rPr lang="ru-RU" dirty="0"/>
              <a:t>в России: </a:t>
            </a:r>
            <a:endParaRPr lang="ru-RU" dirty="0" smtClean="0"/>
          </a:p>
          <a:p>
            <a:pPr marL="0" indent="0">
              <a:buNone/>
            </a:pPr>
            <a:r>
              <a:rPr lang="en-GB" dirty="0" smtClean="0"/>
              <a:t>msk@amnesty.org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тел</a:t>
            </a:r>
            <a:r>
              <a:rPr lang="ru-RU" dirty="0"/>
              <a:t>.: +7495 </a:t>
            </a:r>
            <a:r>
              <a:rPr lang="ru-RU" dirty="0" smtClean="0"/>
              <a:t>6901852 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Хэза </a:t>
            </a:r>
            <a:r>
              <a:rPr lang="ru-RU" dirty="0" smtClean="0"/>
              <a:t>Макгилл –</a:t>
            </a:r>
            <a:r>
              <a:rPr lang="en-GB" dirty="0" smtClean="0"/>
              <a:t> hmcgill@amnesty.org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Наталья Прилуцкая –</a:t>
            </a:r>
            <a:r>
              <a:rPr lang="en-GB" dirty="0" smtClean="0"/>
              <a:t> </a:t>
            </a:r>
            <a:r>
              <a:rPr lang="en-GB" dirty="0" smtClean="0">
                <a:hlinkClick r:id="rId2"/>
              </a:rPr>
              <a:t>natalia.prilutskaya@amnesty.org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РУКОВОДСТВО ПО СПРАВЕДЛИВОМУ СУДОПРОИЗВОДСТВУ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en-GB" u="sng" dirty="0" smtClean="0">
                <a:hlinkClick r:id="rId3"/>
              </a:rPr>
              <a:t>https://amnesty.org.ru/sites/default/files/34_002_2014_FTMRus.pdf</a:t>
            </a:r>
            <a:endParaRPr lang="en-GB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908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Презумпция невиновности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Суд не </a:t>
            </a:r>
            <a:r>
              <a:rPr lang="ru-RU" dirty="0" smtClean="0"/>
              <a:t>может вынести </a:t>
            </a:r>
            <a:r>
              <a:rPr lang="ru-RU" dirty="0"/>
              <a:t>обвинительный приговор до тех пор, пока вина не будет доказана вне </a:t>
            </a:r>
            <a:r>
              <a:rPr lang="ru-RU" dirty="0" smtClean="0"/>
              <a:t>разумных сомнений</a:t>
            </a:r>
            <a:r>
              <a:rPr lang="ru-RU" dirty="0"/>
              <a:t>. В случае разумных сомнений обвиняемый должен быть оправдан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Порядок обращения </a:t>
            </a:r>
            <a:r>
              <a:rPr lang="ru-RU" dirty="0"/>
              <a:t>с лицами, находящимися в предварительном заключении, и условия их </a:t>
            </a:r>
            <a:r>
              <a:rPr lang="ru-RU" dirty="0" smtClean="0"/>
              <a:t>содержания также </a:t>
            </a:r>
            <a:r>
              <a:rPr lang="ru-RU" dirty="0"/>
              <a:t>должны отвечать принципу презумпции невиновности</a:t>
            </a:r>
            <a:r>
              <a:rPr lang="ru-RU" dirty="0" smtClean="0"/>
              <a:t>.</a:t>
            </a:r>
          </a:p>
          <a:p>
            <a:r>
              <a:rPr lang="ru-RU" dirty="0"/>
              <a:t>Она также значит, что власти, в том </a:t>
            </a:r>
            <a:r>
              <a:rPr lang="ru-RU" dirty="0" smtClean="0"/>
              <a:t>числе прокуроры</a:t>
            </a:r>
            <a:r>
              <a:rPr lang="ru-RU" dirty="0"/>
              <a:t>, сотрудники полиции и государственные должностные лица не должны </a:t>
            </a:r>
            <a:r>
              <a:rPr lang="ru-RU" dirty="0" smtClean="0"/>
              <a:t>высказывать своё </a:t>
            </a:r>
            <a:r>
              <a:rPr lang="ru-RU" dirty="0"/>
              <a:t>мнение о виновности обвиняемого до завершения производства по уголовному </a:t>
            </a:r>
            <a:r>
              <a:rPr lang="ru-RU" dirty="0" smtClean="0"/>
              <a:t>делу либо </a:t>
            </a:r>
            <a:r>
              <a:rPr lang="ru-RU" dirty="0"/>
              <a:t>после вынесения оправдательного приговора</a:t>
            </a:r>
            <a:r>
              <a:rPr lang="ru-RU" dirty="0" smtClean="0"/>
              <a:t>. </a:t>
            </a:r>
            <a:r>
              <a:rPr lang="ru-RU" dirty="0"/>
              <a:t>Это также значит, что власти не </a:t>
            </a:r>
            <a:r>
              <a:rPr lang="ru-RU" dirty="0" smtClean="0"/>
              <a:t>должныпозволять </a:t>
            </a:r>
            <a:r>
              <a:rPr lang="ru-RU" dirty="0"/>
              <a:t>СМИ подрывать справедливость уголовного процесса путём предрешения </a:t>
            </a:r>
            <a:r>
              <a:rPr lang="ru-RU" dirty="0" smtClean="0"/>
              <a:t>исхода дела</a:t>
            </a:r>
          </a:p>
          <a:p>
            <a:r>
              <a:rPr lang="ru-RU" dirty="0"/>
              <a:t>Необходимо проявлять осторожность в том, чтобы в ходе судебного </a:t>
            </a:r>
            <a:r>
              <a:rPr lang="ru-RU" dirty="0" smtClean="0"/>
              <a:t>разбирательства обвиняемому </a:t>
            </a:r>
            <a:r>
              <a:rPr lang="ru-RU" dirty="0"/>
              <a:t>не присваивались признаки вины, что может повлиять на презумпцию </a:t>
            </a:r>
            <a:r>
              <a:rPr lang="ru-RU" dirty="0" smtClean="0"/>
              <a:t>невиновности.Такие </a:t>
            </a:r>
            <a:r>
              <a:rPr lang="ru-RU" dirty="0"/>
              <a:t>признаки включают содержание обвиняемого в клетке в зале суда либо </a:t>
            </a:r>
            <a:r>
              <a:rPr lang="ru-RU" dirty="0" smtClean="0"/>
              <a:t>появление обвиняемого </a:t>
            </a:r>
            <a:r>
              <a:rPr lang="ru-RU" dirty="0"/>
              <a:t>в суде в наручниках, кандалах или форме, которую носят осуждённые</a:t>
            </a:r>
            <a:r>
              <a:rPr lang="ru-RU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434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Право </a:t>
            </a:r>
            <a:r>
              <a:rPr lang="ru-RU" b="1" dirty="0"/>
              <a:t>на справедливое рассмотрение дела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независимый,беспристрастный </a:t>
            </a:r>
            <a:r>
              <a:rPr lang="ru-RU" dirty="0"/>
              <a:t>и </a:t>
            </a:r>
            <a:r>
              <a:rPr lang="ru-RU" dirty="0" smtClean="0"/>
              <a:t>компетентный суд</a:t>
            </a:r>
          </a:p>
          <a:p>
            <a:r>
              <a:rPr lang="ru-RU" dirty="0" smtClean="0"/>
              <a:t>соблюдение </a:t>
            </a:r>
            <a:r>
              <a:rPr lang="ru-RU" dirty="0"/>
              <a:t>принципа равенства сторон </a:t>
            </a:r>
            <a:r>
              <a:rPr lang="ru-RU" dirty="0" smtClean="0"/>
              <a:t>защиты и </a:t>
            </a:r>
            <a:r>
              <a:rPr lang="ru-RU" dirty="0"/>
              <a:t>обвинения в условиях состязательного </a:t>
            </a:r>
            <a:r>
              <a:rPr lang="ru-RU" dirty="0" smtClean="0"/>
              <a:t>процесса</a:t>
            </a:r>
          </a:p>
          <a:p>
            <a:pPr lvl="1"/>
            <a:r>
              <a:rPr lang="ru-RU" dirty="0" smtClean="0"/>
              <a:t>сторона </a:t>
            </a:r>
            <a:r>
              <a:rPr lang="ru-RU" dirty="0"/>
              <a:t>защиты действительно предоставляется </a:t>
            </a:r>
            <a:r>
              <a:rPr lang="ru-RU" dirty="0" smtClean="0"/>
              <a:t>возможность подготовить </a:t>
            </a:r>
            <a:r>
              <a:rPr lang="ru-RU" dirty="0"/>
              <a:t>и представить защиту, а также опровергнуть доводы и доказательства, </a:t>
            </a:r>
            <a:r>
              <a:rPr lang="ru-RU" dirty="0" smtClean="0"/>
              <a:t>предъявленные суду </a:t>
            </a:r>
            <a:r>
              <a:rPr lang="ru-RU" dirty="0"/>
              <a:t>на равных условиях со стороной обвинения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право </a:t>
            </a:r>
            <a:r>
              <a:rPr lang="ru-RU" dirty="0"/>
              <a:t>на достаточное время и возможности для подготовки защиты, в том числе — </a:t>
            </a:r>
            <a:r>
              <a:rPr lang="ru-RU" dirty="0" smtClean="0"/>
              <a:t>раскрытие материальной </a:t>
            </a:r>
            <a:r>
              <a:rPr lang="ru-RU" dirty="0"/>
              <a:t>информации стороной обвинения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право </a:t>
            </a:r>
            <a:r>
              <a:rPr lang="ru-RU" dirty="0"/>
              <a:t>опровергать </a:t>
            </a:r>
            <a:r>
              <a:rPr lang="ru-RU" dirty="0" smtClean="0"/>
              <a:t>доказательства</a:t>
            </a:r>
          </a:p>
          <a:p>
            <a:pPr lvl="1"/>
            <a:r>
              <a:rPr lang="ru-RU" dirty="0" smtClean="0"/>
              <a:t>право </a:t>
            </a:r>
            <a:r>
              <a:rPr lang="ru-RU" dirty="0"/>
              <a:t>вызывать и допрашивать </a:t>
            </a:r>
            <a:r>
              <a:rPr lang="ru-RU" dirty="0" smtClean="0"/>
              <a:t>свидетелей</a:t>
            </a:r>
          </a:p>
          <a:p>
            <a:pPr lvl="1"/>
            <a:r>
              <a:rPr lang="ru-RU" dirty="0" smtClean="0"/>
              <a:t>Право присутствовать </a:t>
            </a:r>
            <a:r>
              <a:rPr lang="ru-RU" dirty="0"/>
              <a:t>на судебном </a:t>
            </a:r>
            <a:r>
              <a:rPr lang="ru-RU" dirty="0" smtClean="0"/>
              <a:t>разбирательстве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426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432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Amnesty International  Международная Амнистия</vt:lpstr>
      <vt:lpstr>Что представляет собой Международная Амнистия</vt:lpstr>
      <vt:lpstr>Что мы делаем</vt:lpstr>
      <vt:lpstr>Достижения</vt:lpstr>
      <vt:lpstr>Нобелевская премия мира 1977</vt:lpstr>
      <vt:lpstr>Контакты и линки</vt:lpstr>
      <vt:lpstr>Презумпция невиновности</vt:lpstr>
      <vt:lpstr>Право на справедливое рассмотрение дела</vt:lpstr>
    </vt:vector>
  </TitlesOfParts>
  <Company>Amnesty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Amnesty International  Международная Амнистия</dc:title>
  <dc:creator>Heather McGill</dc:creator>
  <cp:lastModifiedBy>Natalia Prilutskaya</cp:lastModifiedBy>
  <cp:revision>11</cp:revision>
  <dcterms:created xsi:type="dcterms:W3CDTF">2016-03-14T09:12:54Z</dcterms:created>
  <dcterms:modified xsi:type="dcterms:W3CDTF">2016-03-14T10:33:18Z</dcterms:modified>
</cp:coreProperties>
</file>